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9" r:id="rId6"/>
    <p:sldId id="292" r:id="rId7"/>
    <p:sldId id="295" r:id="rId8"/>
    <p:sldId id="297" r:id="rId9"/>
    <p:sldId id="306" r:id="rId10"/>
    <p:sldId id="325" r:id="rId11"/>
    <p:sldId id="307" r:id="rId12"/>
    <p:sldId id="323" r:id="rId13"/>
    <p:sldId id="313" r:id="rId14"/>
    <p:sldId id="309" r:id="rId15"/>
    <p:sldId id="311" r:id="rId16"/>
    <p:sldId id="299" r:id="rId17"/>
    <p:sldId id="317" r:id="rId18"/>
    <p:sldId id="318" r:id="rId19"/>
    <p:sldId id="319" r:id="rId20"/>
    <p:sldId id="321" r:id="rId21"/>
    <p:sldId id="32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416021-3666-442E-AC38-F0F25D8153D6}">
          <p14:sldIdLst>
            <p14:sldId id="256"/>
          </p14:sldIdLst>
        </p14:section>
        <p14:section name="Meaning and Hypothesis" id="{848ABB22-F3DC-4C6C-94D5-664770FF7762}">
          <p14:sldIdLst>
            <p14:sldId id="289"/>
          </p14:sldIdLst>
        </p14:section>
        <p14:section name="Sources" id="{8E30C9CE-8F27-4FBC-AFD7-C2376F656D62}">
          <p14:sldIdLst>
            <p14:sldId id="292"/>
            <p14:sldId id="295"/>
            <p14:sldId id="297"/>
            <p14:sldId id="306"/>
            <p14:sldId id="325"/>
            <p14:sldId id="307"/>
            <p14:sldId id="323"/>
            <p14:sldId id="313"/>
            <p14:sldId id="309"/>
            <p14:sldId id="311"/>
            <p14:sldId id="299"/>
            <p14:sldId id="317"/>
            <p14:sldId id="318"/>
            <p14:sldId id="319"/>
            <p14:sldId id="321"/>
            <p14:sldId id="324"/>
          </p14:sldIdLst>
        </p14:section>
        <p14:section name="Education" id="{968A29F7-8DEA-4A32-B0C7-D9BD84328F8B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Koski" initials="DK" lastIdx="1" clrIdx="0">
    <p:extLst>
      <p:ext uri="{19B8F6BF-5375-455C-9EA6-DF929625EA0E}">
        <p15:presenceInfo xmlns:p15="http://schemas.microsoft.com/office/powerpoint/2012/main" userId="bf6688e9b372f4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79" d="100"/>
          <a:sy n="79" d="100"/>
        </p:scale>
        <p:origin x="324" y="8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1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3">
                <a:lumMod val="40000"/>
                <a:lumOff val="60000"/>
              </a:schemeClr>
            </a:gs>
            <a:gs pos="94000">
              <a:schemeClr val="accent1">
                <a:alpha val="48000"/>
                <a:lumMod val="52000"/>
                <a:lumOff val="48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291E300-61ED-4A4D-8FAC-ED7C4159D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65" y="2421567"/>
            <a:ext cx="8108775" cy="3941462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AE73D-71EA-4A2D-B11B-B601C2242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5103" y="1953170"/>
            <a:ext cx="8108775" cy="4640499"/>
          </a:xfrm>
          <a:prstGeom prst="rect">
            <a:avLst/>
          </a:prstGeom>
          <a:effectLst>
            <a:softEdge rad="5842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040" y="1637578"/>
            <a:ext cx="3794589" cy="4725451"/>
          </a:xfr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COVID-19 Vaccination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California</a:t>
            </a: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DC is responding to the coronavirus outbreak.">
            <a:extLst>
              <a:ext uri="{FF2B5EF4-FFF2-40B4-BE49-F238E27FC236}">
                <a16:creationId xmlns:a16="http://schemas.microsoft.com/office/drawing/2014/main" id="{14F559B2-30D5-46EE-84D4-1F699D83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7" y="307911"/>
            <a:ext cx="11707904" cy="2113136"/>
          </a:xfrm>
          <a:prstGeom prst="rect">
            <a:avLst/>
          </a:prstGeom>
          <a:effectLst>
            <a:outerShdw blurRad="711200" dist="876300" dir="7620000" sx="64000" sy="64000" algn="ctr" rotWithShape="0">
              <a:srgbClr val="000000">
                <a:alpha val="55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A83801-E336-4650-89E0-ED136C45656B}"/>
              </a:ext>
            </a:extLst>
          </p:cNvPr>
          <p:cNvSpPr txBox="1"/>
          <p:nvPr/>
        </p:nvSpPr>
        <p:spPr>
          <a:xfrm>
            <a:off x="2588692" y="4609223"/>
            <a:ext cx="2140937" cy="192360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46000">
                <a:schemeClr val="accent1">
                  <a:alpha val="48000"/>
                  <a:lumMod val="52000"/>
                  <a:lumOff val="48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Team members:</a:t>
            </a:r>
          </a:p>
          <a:p>
            <a:endParaRPr lang="en-US" sz="1100" dirty="0">
              <a:solidFill>
                <a:srgbClr val="00206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Tikaram Subedy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Kristian Hamilton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David Koski</a:t>
            </a:r>
          </a:p>
          <a:p>
            <a:endParaRPr lang="en-US" dirty="0">
              <a:solidFill>
                <a:srgbClr val="7030A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endParaRPr lang="en-US" dirty="0">
              <a:gradFill>
                <a:gsLst>
                  <a:gs pos="36000">
                    <a:schemeClr val="accent3">
                      <a:lumMod val="40000"/>
                      <a:lumOff val="60000"/>
                    </a:schemeClr>
                  </a:gs>
                  <a:gs pos="94000">
                    <a:schemeClr val="accent1">
                      <a:alpha val="48000"/>
                      <a:lumMod val="52000"/>
                      <a:lumOff val="48000"/>
                    </a:schemeClr>
                  </a:gs>
                </a:gsLst>
                <a:lin ang="5400000" scaled="1"/>
              </a:gra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C959536-3A51-40EA-BB31-85B9364AB1D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85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5" y="1952649"/>
            <a:ext cx="5287708" cy="3699161"/>
          </a:xfrm>
          <a:prstGeom prst="rect">
            <a:avLst/>
          </a:prstGeom>
          <a:effectLst>
            <a:outerShdw blurRad="50800" dist="50800" dir="5400000" algn="ctr" rotWithShape="0">
              <a:srgbClr val="00B0F0">
                <a:alpha val="2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7545-4FA6-431D-8392-99AF1C7B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Manually Code Cases per Month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29553A6-58CE-4C7F-8FD1-5C758C4BD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85" y="1675227"/>
            <a:ext cx="10278830" cy="4394199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6627C1-0017-4025-80DF-48D696F52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6858" y="6206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D0B5A-F30C-4F87-B62A-7F65F98B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Finding Monthly Death Totals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B89E31A-6B32-49FD-B02F-2388906E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55" y="1675227"/>
            <a:ext cx="7479489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786746-AE62-4C02-9635-22D409036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657" y="6069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7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C772A-861E-4C48-AF12-E426B07B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Merging the Cleaned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Dataframes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8D7496C-5AB8-41E7-ABF6-A66B0880B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96" y="1675227"/>
            <a:ext cx="7576207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588D7E-B79F-47B2-903C-96DDAF563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657" y="6177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CAD-ED2C-4774-9297-B57DBDBE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1252-6A52-4F55-82FB-D82908CC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shots of code and output</a:t>
            </a:r>
          </a:p>
          <a:p>
            <a:r>
              <a:rPr lang="en-US" dirty="0"/>
              <a:t>Describe the analysis process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D40A61-0AF6-480F-BD6E-9A43C3F6F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24A4-F1C9-4B59-B84D-2B909356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Fully Vaccinated per Month vs. Fully Vaccinated Total Code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56950B-7B77-4100-ADA2-63853500C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043954"/>
            <a:ext cx="609600" cy="609600"/>
          </a:xfrm>
          <a:prstGeom prst="rect">
            <a:avLst/>
          </a:prstGeom>
        </p:spPr>
      </p:pic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FFE22731-2E7D-43A8-85FC-9785A8B7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2206154"/>
            <a:ext cx="10914742" cy="4142600"/>
          </a:xfrm>
        </p:spPr>
      </p:pic>
    </p:spTree>
    <p:extLst>
      <p:ext uri="{BB962C8B-B14F-4D97-AF65-F5344CB8AC3E}">
        <p14:creationId xmlns:p14="http://schemas.microsoft.com/office/powerpoint/2010/main" val="23370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53062-2ED7-466F-A90B-CE16F240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Fully Vaccinated Per Month vs. Fully Vaccinated Total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C30F22BA-71F6-4425-BEEF-8E3ED397E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7" y="640080"/>
            <a:ext cx="6689029" cy="5578816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521AF1-4832-4C71-8874-59D380173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0480" y="597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7CEBB-1622-4C89-9BEF-8EBDBF32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Cases vs. Total With One or More Shots Code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017109-D257-4435-9E2C-38E8105C6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BF6245D3-FF74-4D9D-9F8B-267D3DB7E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2434213"/>
            <a:ext cx="10377715" cy="3835958"/>
          </a:xfr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BEB09D-FE55-4367-888A-778BE1E791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798" y="6091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46A36-0E7D-4073-9439-6155626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Deaths vs. Total With One or More Shots Code  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F2F35731-62C1-4DA6-B394-96F9C90F6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89" y="2206154"/>
            <a:ext cx="9269119" cy="4115374"/>
          </a:xfr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1445D6-977B-4349-AE10-99BA3CE77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418" y="59422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11E92-E30B-450C-B20F-DB88D323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3036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Cases and Deaths vs. Total With One or More Shots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2EFEECD-8D78-4702-ACE0-4BE9CCCFD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0" y="2158136"/>
            <a:ext cx="5614607" cy="4520055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32B896A-E58C-4914-B64E-B5E1ACC9D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4" y="2217815"/>
            <a:ext cx="5846835" cy="4400698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0A2CB4-4D88-4418-94C5-1A9170447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2599" y="589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D6F4-AA14-4F96-810F-B85A824A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strong is the correlation between cases/deaths, and vaccination rates?</a:t>
            </a:r>
            <a:br>
              <a:rPr lang="en-US" dirty="0"/>
            </a:b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8AD391-086E-403F-99A7-7C8C16E92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375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630D-F717-475F-A568-F9496B77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DFE8-FA4C-48C1-8E8B-560DA1FB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downloaded all of the information on COVID cases from the CDC website, and then got to work cleaning it.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858BFD-4253-4095-A60D-D10BFC52B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1633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BBA0-7E8F-492D-8A44-076E40C0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USAFacts.org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C7B3-8210-4AD2-9D5E-8DDA24DD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found the data on COVID deaths in California counties from USAFacts.org. I discovered this site after seeing that they were referenced as a trusted data source in an NPR (National Public Radio) article I was reading.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4EB277-F2C3-4E14-9981-41708BA23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2785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68F-C5E4-42E9-83E9-F12613EA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1DF9-A64A-41A0-8FE7-E78759A2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exploration and cleanup process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3064AE-B121-49E0-BB2D-9D2D21443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8382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6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7DF22-61FE-401F-8290-11F66274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CDC Cleaning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5B6967-0E1D-476C-BFAE-32AD84454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F22600-633B-4608-811B-E2A26332A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7857" y="6069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7DF22-61FE-401F-8290-11F66274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CDC Cleaning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5B6967-0E1D-476C-BFAE-32AD84454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F22600-633B-4608-811B-E2A26332A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7857" y="6069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663E2-479E-4B1A-B9AE-0E6F086C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 CDC Data Cleaning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99E504-3269-4130-8BEA-ED123B80E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4994D6-9100-4878-8B80-59C4C4C04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2661" y="6023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8E028-017C-41BB-AA05-C017BB58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CategoricalDtype Sorting</a:t>
            </a:r>
          </a:p>
        </p:txBody>
      </p:sp>
      <p:pic>
        <p:nvPicPr>
          <p:cNvPr id="5" name="Content Placeholder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AB06735-5AF2-4F8F-8575-3CAB1F93B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686400"/>
            <a:ext cx="10905066" cy="237185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FDD6A2-FBA4-44B1-A9A2-C93044A97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1F6711-7BBC-4B2B-98BA-1D2A0A9E57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0727" y="60515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2087</TotalTime>
  <Words>204</Words>
  <Application>Microsoft Office PowerPoint</Application>
  <PresentationFormat>Widescreen</PresentationFormat>
  <Paragraphs>31</Paragraphs>
  <Slides>19</Slides>
  <Notes>2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Segoe UI Light</vt:lpstr>
      <vt:lpstr>Office Theme</vt:lpstr>
      <vt:lpstr>COVID-19 Vaccination  California  </vt:lpstr>
      <vt:lpstr>How strong is the correlation between cases/deaths, and vaccination rates? </vt:lpstr>
      <vt:lpstr>CDC</vt:lpstr>
      <vt:lpstr>USAFacts.org</vt:lpstr>
      <vt:lpstr>Data Cleanup David</vt:lpstr>
      <vt:lpstr>CDC Cleaning</vt:lpstr>
      <vt:lpstr>CDC Cleaning</vt:lpstr>
      <vt:lpstr>CA CDC Data Cleaning</vt:lpstr>
      <vt:lpstr>CategoricalDtype Sorting</vt:lpstr>
      <vt:lpstr>Manually Code Cases per Month</vt:lpstr>
      <vt:lpstr>Finding Monthly Death Totals</vt:lpstr>
      <vt:lpstr>Merging the Cleaned Dataframes</vt:lpstr>
      <vt:lpstr>Describe the Analysis Process</vt:lpstr>
      <vt:lpstr>Fully Vaccinated per Month vs. Fully Vaccinated Total Code</vt:lpstr>
      <vt:lpstr>Fully Vaccinated Per Month vs. Fully Vaccinated Total</vt:lpstr>
      <vt:lpstr>Cases vs. Total With One or More Shots Code</vt:lpstr>
      <vt:lpstr>Deaths vs. Total With One or More Shots Code  </vt:lpstr>
      <vt:lpstr>Cases and Deaths vs. Total With One or More Shots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 California</dc:title>
  <dc:creator>Tikaram Subedy</dc:creator>
  <cp:lastModifiedBy>David Koski</cp:lastModifiedBy>
  <cp:revision>16</cp:revision>
  <dcterms:created xsi:type="dcterms:W3CDTF">2021-08-11T17:44:32Z</dcterms:created>
  <dcterms:modified xsi:type="dcterms:W3CDTF">2021-08-14T06:24:34Z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